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67" r:id="rId2"/>
    <p:sldId id="2540" r:id="rId3"/>
    <p:sldId id="2542" r:id="rId4"/>
    <p:sldId id="2553" r:id="rId5"/>
    <p:sldId id="2543" r:id="rId6"/>
    <p:sldId id="2547" r:id="rId7"/>
    <p:sldId id="2549" r:id="rId8"/>
    <p:sldId id="2556" r:id="rId9"/>
    <p:sldId id="2557" r:id="rId10"/>
    <p:sldId id="2558" r:id="rId11"/>
    <p:sldId id="2559" r:id="rId12"/>
    <p:sldId id="2560" r:id="rId13"/>
    <p:sldId id="2550" r:id="rId14"/>
    <p:sldId id="2552" r:id="rId15"/>
    <p:sldId id="2554" r:id="rId16"/>
    <p:sldId id="2555" r:id="rId1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20.1　平均数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加权平均数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1" name="yt_shape_11001"/>
          <p:cNvSpPr txBox="1"/>
          <p:nvPr/>
        </p:nvSpPr>
        <p:spPr>
          <a:xfrm>
            <a:off x="540000" y="1381350"/>
            <a:ext cx="949618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乙两位选手各自的演讲答辩得分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1002"/>
              <p:cNvSpPr txBox="1"/>
              <p:nvPr/>
            </p:nvSpPr>
            <p:spPr>
              <a:xfrm>
                <a:off x="540118" y="2138500"/>
                <a:ext cx="10596231" cy="270843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甲演讲答辩得分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𝟗𝟒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_⨹_1_95818"/>
                  </a:rPr>
                  <a:t> 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乙演讲答辩得分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𝟖𝟕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2_4a3d0"/>
                  </a:rPr>
                  <a:t>89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2" name="yt_shape_110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8" y="2138500"/>
                <a:ext cx="10596231" cy="2708434"/>
              </a:xfrm>
              <a:prstGeom prst="rect">
                <a:avLst/>
              </a:prstGeom>
              <a:blipFill>
                <a:blip r:embed="rId2"/>
                <a:stretch>
                  <a:fillRect l="-2647" t="-18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6" name="yt_shape_11006"/>
          <p:cNvSpPr txBox="1"/>
          <p:nvPr/>
        </p:nvSpPr>
        <p:spPr>
          <a:xfrm>
            <a:off x="540000" y="1381350"/>
            <a:ext cx="92236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求民主测评统计图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的值是多少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3" name="yt_shape_11007"/>
          <p:cNvSpPr txBox="1"/>
          <p:nvPr/>
        </p:nvSpPr>
        <p:spPr>
          <a:xfrm>
            <a:off x="540118" y="2138500"/>
            <a:ext cx="11316282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  <a:sym typeface="_⨹_1_a7523"/>
              </a:rPr>
              <a:t>－</a:t>
            </a:r>
            <a:r>
              <a:rPr lang="en-US" altLang="zh-CN" sz="3600" b="1" i="0" u="none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42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1008" name="yt_image_11008" title="H_234.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347" y="2852960"/>
            <a:ext cx="3206655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0" name="yt_shape_11010"/>
          <p:cNvSpPr txBox="1"/>
          <p:nvPr/>
        </p:nvSpPr>
        <p:spPr>
          <a:xfrm>
            <a:off x="540119" y="117635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若按演讲答辩得分和民主测评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ba384"/>
              </a:rPr>
              <a:t>的权重比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ba384"/>
              </a:rPr>
              <a:t>计算</a:t>
            </a:r>
            <a:r>
              <a:rPr lang="zh-CN" altLang="zh-CN" sz="30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位选手的综合得分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则应选择哪位同学当班长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1011"/>
              <p:cNvSpPr txBox="1"/>
              <p:nvPr/>
            </p:nvSpPr>
            <p:spPr>
              <a:xfrm>
                <a:off x="540119" y="2248450"/>
                <a:ext cx="8250260" cy="377273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甲民主测评得分为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a6c24"/>
                  </a:rPr>
                  <a:t>＋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0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87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乙民主测评得分为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42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3a027"/>
                  </a:rPr>
                  <a:t>0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88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甲综合得分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𝟗𝟐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𝟖𝟕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2_b8bc3"/>
                  </a:rPr>
                  <a:t>90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乙综合得分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𝟖𝟗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𝟖𝟖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0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88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88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应选择甲当班长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4" name="yt_shape_110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248450"/>
                <a:ext cx="8250260" cy="3772730"/>
              </a:xfrm>
              <a:prstGeom prst="rect">
                <a:avLst/>
              </a:prstGeom>
              <a:blipFill>
                <a:blip r:embed="rId2"/>
                <a:stretch>
                  <a:fillRect l="-2882" t="-3877" b="-19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013" name="yt_image_11013" title="H_234.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2140" y="2508053"/>
            <a:ext cx="3206655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6" name="yt_shape_11016"/>
          <p:cNvSpPr txBox="1"/>
          <p:nvPr/>
        </p:nvSpPr>
        <p:spPr>
          <a:xfrm>
            <a:off x="540000" y="1111813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1015" name="yt_image_1101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151517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18" name="yt_shape_11018"/>
          <p:cNvSpPr txBox="1"/>
          <p:nvPr/>
        </p:nvSpPr>
        <p:spPr>
          <a:xfrm>
            <a:off x="540119" y="1622891"/>
            <a:ext cx="11316281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河南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学校食堂有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15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acc0a"/>
              </a:rPr>
              <a:t>元三种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acc0a"/>
              </a:rPr>
              <a:t>价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的午餐供学生选择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每人购一份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7dd38"/>
              </a:rPr>
              <a:t>某天午餐销售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7dd38"/>
              </a:rPr>
              <a:t>情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况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如图所示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78d02"/>
              </a:rPr>
              <a:t>则当天学生购买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78d02"/>
              </a:rPr>
              <a:t>午餐</a:t>
            </a:r>
            <a:endParaRPr lang="en-US" altLang="zh-CN" sz="3600" b="1" i="0" u="none" spc="-100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  <a:sym typeface="_⨹_15_78d02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78d02"/>
              </a:rPr>
              <a:t>的</a:t>
            </a:r>
            <a:r>
              <a:rPr lang="zh-CN" altLang="zh-CN" sz="3600" b="1" i="0" u="none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78d02"/>
              </a:rPr>
              <a:t>平均</a:t>
            </a:r>
            <a:r>
              <a:rPr lang="zh-CN" altLang="zh-CN" sz="3600" b="1" i="0" u="none" spc="-1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5_78d02"/>
              </a:rPr>
              <a:t>费用是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022" name="yt_table_11022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79172"/>
              </p:ext>
            </p:extLst>
          </p:nvPr>
        </p:nvGraphicFramePr>
        <p:xfrm>
          <a:off x="667742" y="3915830"/>
          <a:ext cx="7157276" cy="1097280"/>
        </p:xfrm>
        <a:graphic>
          <a:graphicData uri="http://schemas.openxmlformats.org/drawingml/2006/table">
            <a:tbl>
              <a:tblPr/>
              <a:tblGrid>
                <a:gridCol w="3603943">
                  <a:extLst>
                    <a:ext uri="{9D8B030D-6E8A-4147-A177-3AD203B41FA5}">
                      <a16:colId xmlns:a16="http://schemas.microsoft.com/office/drawing/2014/main" val="10070"/>
                    </a:ext>
                  </a:extLst>
                </a:gridCol>
                <a:gridCol w="3553333">
                  <a:extLst>
                    <a:ext uri="{9D8B030D-6E8A-4147-A177-3AD203B41FA5}">
                      <a16:colId xmlns:a16="http://schemas.microsoft.com/office/drawing/2014/main" val="100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元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11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元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12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元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13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元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</a:tbl>
          </a:graphicData>
        </a:graphic>
      </p:graphicFrame>
      <p:grpSp>
        <p:nvGrpSpPr>
          <p:cNvPr id="11019" name="yt_shape_11019_skip" title="H_251.58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952641" y="2866927"/>
            <a:ext cx="2783567" cy="3195085"/>
            <a:chOff x="0" y="0"/>
            <a:chExt cx="2783567" cy="3195085"/>
          </a:xfrm>
        </p:grpSpPr>
        <p:pic>
          <p:nvPicPr>
            <p:cNvPr id="2" name="yt_image_11019">
              <a:extLst>
                <a:ext uri="">
                  <a16:creationId xmlns:a16="http://schemas.microsoft.com/office/drawing/2014/main" xmlns:p14="http://schemas.microsoft.com/office/powerpoint/2010/main" xmlns:a14="http://schemas.microsoft.com/office/drawing/2010/main" xmlns:mc="http://schemas.openxmlformats.org/markup-compatibility/2006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783567" cy="2605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21" name="yt_shape_11021" descr="{&quot;rangeId&quot;:0,&quot;IgnoreLineSpacing&quot;:1}"/>
            <p:cNvSpPr txBox="1"/>
            <p:nvPr/>
          </p:nvSpPr>
          <p:spPr>
            <a:xfrm>
              <a:off x="363311" y="26410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8AA6133-2061-BF66-E0C9-3357D2648276}"/>
              </a:ext>
            </a:extLst>
          </p:cNvPr>
          <p:cNvSpPr txBox="1"/>
          <p:nvPr/>
        </p:nvSpPr>
        <p:spPr>
          <a:xfrm>
            <a:off x="4003937" y="3212808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4" name="yt_shape_11024"/>
          <p:cNvSpPr txBox="1"/>
          <p:nvPr/>
        </p:nvSpPr>
        <p:spPr>
          <a:xfrm>
            <a:off x="540120" y="135651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乙两名学生竞选班长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现对甲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caa6b"/>
              </a:rPr>
              <a:t>乙两名学生从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笔试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口试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得票三个方面的表现进行评分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7ce2b"/>
              </a:rPr>
              <a:t>各项成绩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如下表所示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1025" name="yt_table_11025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096664"/>
              </p:ext>
            </p:extLst>
          </p:nvPr>
        </p:nvGraphicFramePr>
        <p:xfrm>
          <a:off x="540000" y="3221664"/>
          <a:ext cx="11111999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71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3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3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36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竞选者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笔试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口试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得票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7" name="yt_shape_11027"/>
          <p:cNvSpPr txBox="1"/>
          <p:nvPr/>
        </p:nvSpPr>
        <p:spPr>
          <a:xfrm>
            <a:off x="540119" y="100761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如果按笔试占总成绩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口试占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bfc09"/>
              </a:rPr>
              <a:t>得票占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来计算个人成绩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试判断谁会竞选上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28" name="yt_shape_11028"/>
              <p:cNvSpPr txBox="1"/>
              <p:nvPr/>
            </p:nvSpPr>
            <p:spPr>
              <a:xfrm>
                <a:off x="540000" y="2166398"/>
                <a:ext cx="11111999" cy="332398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甲的平均成绩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83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乙的平均成绩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％＝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87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87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乙的平均成绩高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故乙会竞选上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028" name="yt_shape_11028" descr="{&quot;rangeId&quot;:23,&quot;color&quot;:&quot;R&quot;,&quot;mathAnswerShape&quot;:1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66398"/>
                <a:ext cx="11111999" cy="3323987"/>
              </a:xfrm>
              <a:prstGeom prst="rect">
                <a:avLst/>
              </a:prstGeom>
              <a:blipFill>
                <a:blip r:embed="rId2"/>
                <a:stretch>
                  <a:fillRect l="-2525" t="-4945" b="-73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28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0" name="yt_shape_11030"/>
          <p:cNvSpPr txBox="1"/>
          <p:nvPr/>
        </p:nvSpPr>
        <p:spPr>
          <a:xfrm>
            <a:off x="540119" y="98083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如果将笔试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口试和得票按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c664f"/>
              </a:rPr>
              <a:t>来计算个人成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那么谁会竞选上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031" name="yt_shape_11031"/>
              <p:cNvSpPr txBox="1"/>
              <p:nvPr/>
            </p:nvSpPr>
            <p:spPr>
              <a:xfrm>
                <a:off x="540000" y="2139614"/>
                <a:ext cx="7365734" cy="383335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甲的平均成绩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乙的平均成绩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𝟖𝟎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𝟖𝟓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分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86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85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甲的平均成绩高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故甲会竞选上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031" name="yt_shape_1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39614"/>
                <a:ext cx="7365734" cy="3833357"/>
              </a:xfrm>
              <a:prstGeom prst="rect">
                <a:avLst/>
              </a:prstGeom>
              <a:blipFill>
                <a:blip r:embed="rId2"/>
                <a:stretch>
                  <a:fillRect l="-3808" t="-4293" r="-2980" b="-6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3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7" name="yt_shape_10967"/>
          <p:cNvSpPr txBox="1"/>
          <p:nvPr/>
        </p:nvSpPr>
        <p:spPr>
          <a:xfrm>
            <a:off x="6095968" y="639303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968" name="yt_shape_10968"/>
          <p:cNvSpPr txBox="1"/>
          <p:nvPr/>
        </p:nvSpPr>
        <p:spPr>
          <a:xfrm>
            <a:off x="540000" y="967090"/>
            <a:ext cx="231634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加权平均数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69" name="yt_shape_10969"/>
              <p:cNvSpPr txBox="1"/>
              <p:nvPr/>
            </p:nvSpPr>
            <p:spPr>
              <a:xfrm>
                <a:off x="540119" y="1571876"/>
                <a:ext cx="11492915" cy="368203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在实际问题中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一组数据中各个数据的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重要程度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88111"/>
                  </a:rPr>
                  <a:t>未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必相同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因而在计算这组数据的平均数时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5_f7ee0"/>
                  </a:rPr>
                  <a:t>往往给每个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数据一个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权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利用公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式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b>
                        </m:sSub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…</m:t>
                        </m:r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𝒌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𝒌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10ebb"/>
                  </a:rPr>
                  <a:t>来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求这个平均数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其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代表各数据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5583a"/>
                  </a:rPr>
                  <a:t>、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代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表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的权重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且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3a4b1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k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利用这个公式求出来的平均数叫做加权平均数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969" name="yt_shape_10969" descr="{&quot;rangeId&quot;:2,&quot;color&quot;:&quot;B&quot;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571876"/>
                <a:ext cx="11111999" cy="3682034"/>
              </a:xfrm>
              <a:prstGeom prst="rect">
                <a:avLst/>
              </a:prstGeom>
              <a:blipFill>
                <a:blip r:embed="rId2"/>
                <a:stretch>
                  <a:fillRect l="-2525" t="-3808" r="-1811" b="-66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71" name="yt_shape_10971"/>
          <p:cNvSpPr txBox="1"/>
          <p:nvPr/>
        </p:nvSpPr>
        <p:spPr>
          <a:xfrm>
            <a:off x="540000" y="5304698"/>
            <a:ext cx="57916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权越大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说明越重要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3" name="yt_shape_10973"/>
          <p:cNvSpPr txBox="1"/>
          <p:nvPr/>
        </p:nvSpPr>
        <p:spPr>
          <a:xfrm>
            <a:off x="6095968" y="1556870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974" name="yt_shape_10974"/>
          <p:cNvSpPr txBox="1"/>
          <p:nvPr/>
        </p:nvSpPr>
        <p:spPr>
          <a:xfrm>
            <a:off x="540000" y="1884657"/>
            <a:ext cx="416941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加权平均数</a:t>
            </a:r>
          </a:p>
        </p:txBody>
      </p:sp>
      <p:sp>
        <p:nvSpPr>
          <p:cNvPr id="10975" name="yt_shape_10975"/>
          <p:cNvSpPr txBox="1"/>
          <p:nvPr/>
        </p:nvSpPr>
        <p:spPr>
          <a:xfrm>
            <a:off x="540119" y="2489443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李明参加某单位招聘测试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他的笔试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9a8d,isEnd"/>
              </a:rPr>
              <a:t>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技能操作得分分别为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42104,isEnd"/>
              </a:rPr>
              <a:t>若依次按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∶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的比例确定成绩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则李明的成绩是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100" b="1" i="0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100" b="1" i="0" spc="-1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3" name="yt_shape_1731295658830">
            <a:extLst>
              <a:ext uri="{FF2B5EF4-FFF2-40B4-BE49-F238E27FC236}">
                <a16:creationId xmlns:a16="http://schemas.microsoft.com/office/drawing/2014/main" id="{A687614F-B079-C944-CBB2-8C5081458B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2584020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EE876740-DF31-1B99-35FC-3A0B28C1C87D}"/>
              </a:ext>
            </a:extLst>
          </p:cNvPr>
          <p:cNvSpPr txBox="1"/>
          <p:nvPr/>
        </p:nvSpPr>
        <p:spPr>
          <a:xfrm>
            <a:off x="9852871" y="3539917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86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6" name="yt_shape_10976"/>
          <p:cNvSpPr txBox="1"/>
          <p:nvPr/>
        </p:nvSpPr>
        <p:spPr>
          <a:xfrm>
            <a:off x="540119" y="98494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为了解某小区居民的用水情况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a980"/>
              </a:rPr>
              <a:t>随机抽查了该小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户家庭的月用水量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aphicFrame>
        <p:nvGraphicFramePr>
          <p:cNvPr id="10977" name="yt_table_10977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735850"/>
              </p:ext>
            </p:extLst>
          </p:nvPr>
        </p:nvGraphicFramePr>
        <p:xfrm>
          <a:off x="540000" y="2296092"/>
          <a:ext cx="11111998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07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3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3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54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月用水量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/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吨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户数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979" name="yt_shape_10979"/>
          <p:cNvSpPr txBox="1"/>
          <p:nvPr/>
        </p:nvSpPr>
        <p:spPr>
          <a:xfrm>
            <a:off x="540000" y="3845969"/>
            <a:ext cx="74106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计算这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户家庭的平均月用水量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80" name="yt_shape_10980"/>
              <p:cNvSpPr txBox="1"/>
              <p:nvPr/>
            </p:nvSpPr>
            <p:spPr>
              <a:xfrm>
                <a:off x="540000" y="4450755"/>
                <a:ext cx="8568051" cy="135441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这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户家庭的平均月用水量为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𝟏𝟔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𝟏𝟕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吨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980" name="yt_shape_109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4450755"/>
                <a:ext cx="8568051" cy="1354410"/>
              </a:xfrm>
              <a:prstGeom prst="rect">
                <a:avLst/>
              </a:prstGeom>
              <a:blipFill>
                <a:blip r:embed="rId2"/>
                <a:stretch>
                  <a:fillRect l="-3274" t="-12162" r="-2491" b="-103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8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2" name="yt_shape_10982"/>
          <p:cNvSpPr txBox="1"/>
          <p:nvPr/>
        </p:nvSpPr>
        <p:spPr>
          <a:xfrm>
            <a:off x="540120" y="2090216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如果该小区有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户家庭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根据上面的计算结果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86435"/>
              </a:rPr>
              <a:t>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计该小区居民这个月用水多少吨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0983" name="yt_shape_10983"/>
          <p:cNvSpPr txBox="1"/>
          <p:nvPr/>
        </p:nvSpPr>
        <p:spPr>
          <a:xfrm>
            <a:off x="540000" y="3249000"/>
            <a:ext cx="69490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②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估计该小区居民这个月用水量为</a:t>
            </a:r>
          </a:p>
        </p:txBody>
      </p:sp>
      <p:sp>
        <p:nvSpPr>
          <p:cNvPr id="10984" name="yt_shape_10984"/>
          <p:cNvSpPr txBox="1"/>
          <p:nvPr/>
        </p:nvSpPr>
        <p:spPr>
          <a:xfrm>
            <a:off x="540000" y="3853786"/>
            <a:ext cx="47416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500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13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500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吨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83" grpId="0" build="allAtOnce"/>
      <p:bldP spid="1098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6" name="yt_shape_10986"/>
          <p:cNvSpPr txBox="1"/>
          <p:nvPr/>
        </p:nvSpPr>
        <p:spPr>
          <a:xfrm>
            <a:off x="540000" y="947012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985" name="yt_image_10985" title="H_37.12496">
            <a:extLst>
              <a:ext uri="">
                <a16:creationId xmlns:a16="http://schemas.microsoft.com/office/drawing/2014/main" xmlns:a14="http://schemas.microsoft.com/office/drawing/2010/main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986716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88" name="yt_shape_10988"/>
          <p:cNvSpPr txBox="1"/>
          <p:nvPr/>
        </p:nvSpPr>
        <p:spPr>
          <a:xfrm>
            <a:off x="540120" y="1508878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某校调查了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名男生某一周参加篮球运动的次数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f33c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调查结果如下表所示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那么这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86ab1"/>
              </a:rPr>
              <a:t>名男生该周参加篮球运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动次数的平均数是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989" name="yt_table_10989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899487"/>
              </p:ext>
            </p:extLst>
          </p:nvPr>
        </p:nvGraphicFramePr>
        <p:xfrm>
          <a:off x="540000" y="3374023"/>
          <a:ext cx="11111996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62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7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7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7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5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次数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人数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991" name="yt_table_10991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109428"/>
              </p:ext>
            </p:extLst>
          </p:nvPr>
        </p:nvGraphicFramePr>
        <p:xfrm>
          <a:off x="540085" y="4923900"/>
          <a:ext cx="6266498" cy="1097280"/>
        </p:xfrm>
        <a:graphic>
          <a:graphicData uri="http://schemas.openxmlformats.org/drawingml/2006/table">
            <a:tbl>
              <a:tblPr/>
              <a:tblGrid>
                <a:gridCol w="2916555">
                  <a:extLst>
                    <a:ext uri="{9D8B030D-6E8A-4147-A177-3AD203B41FA5}">
                      <a16:colId xmlns:a16="http://schemas.microsoft.com/office/drawing/2014/main" val="10068"/>
                    </a:ext>
                  </a:extLst>
                </a:gridCol>
                <a:gridCol w="3349943">
                  <a:extLst>
                    <a:ext uri="{9D8B030D-6E8A-4147-A177-3AD203B41FA5}">
                      <a16:colId xmlns:a16="http://schemas.microsoft.com/office/drawing/2014/main" val="100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次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次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次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次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E7AE4009-B753-5E12-4145-F42927AE6B94}"/>
              </a:ext>
            </a:extLst>
          </p:cNvPr>
          <p:cNvSpPr txBox="1"/>
          <p:nvPr/>
        </p:nvSpPr>
        <p:spPr>
          <a:xfrm>
            <a:off x="5037984" y="255935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3" name="yt_shape_10993"/>
          <p:cNvSpPr txBox="1"/>
          <p:nvPr/>
        </p:nvSpPr>
        <p:spPr>
          <a:xfrm>
            <a:off x="540119" y="1587006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成都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6_4db03,isEnd"/>
              </a:rPr>
              <a:t>某校规定学生的体育成绩由三部分组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早锻炼及体育课外活动表现占成绩的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4d6ba,isEnd"/>
              </a:rPr>
              <a:t>体育理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论测试占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体育技能测试占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c7ae8,isEnd"/>
              </a:rPr>
              <a:t>小颖的上述三项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成绩依次是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3c68b,isEnd"/>
              </a:rPr>
              <a:t>则小颖最终的体育成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绩是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  <a:endParaRPr lang="en-US" altLang="zh-CN" sz="36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DCC1455-EC6A-2DE6-C858-101A1B992A90}"/>
              </a:ext>
            </a:extLst>
          </p:cNvPr>
          <p:cNvSpPr txBox="1"/>
          <p:nvPr/>
        </p:nvSpPr>
        <p:spPr>
          <a:xfrm>
            <a:off x="1826471" y="3734760"/>
            <a:ext cx="155486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84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4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5" name="yt_shape_10995"/>
          <p:cNvSpPr txBox="1"/>
          <p:nvPr/>
        </p:nvSpPr>
        <p:spPr>
          <a:xfrm>
            <a:off x="540119" y="1027048"/>
            <a:ext cx="11316281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hangingPunct="0"/>
            <a:r>
              <a:rPr lang="zh-CN" altLang="zh-CN" sz="3200" b="1">
                <a:solidFill>
                  <a:srgbClr val="000000"/>
                </a:solidFill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2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　</a:t>
            </a:r>
            <a:r>
              <a:rPr lang="zh-CN" altLang="zh-CN" sz="3200" b="1">
                <a:solidFill>
                  <a:srgbClr val="000000"/>
                </a:solidFill>
                <a:latin typeface="Times New Roman" pitchFamily="36"/>
                <a:ea typeface="黑体" pitchFamily="36"/>
                <a:sym typeface=",isEnd"/>
              </a:rPr>
              <a:t>加权平均数的应用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      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班为了从甲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乙两同学中选出一人担任班长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73eaa"/>
              </a:rPr>
              <a:t>进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行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了一次演讲答辩和民主测评</a:t>
            </a:r>
            <a:r>
              <a:rPr lang="en-US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邀</a:t>
            </a:r>
            <a:r>
              <a:rPr lang="zh-CN" altLang="zh-CN" sz="32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</a:t>
            </a:r>
            <a:r>
              <a:rPr lang="en-US" altLang="zh-CN" sz="32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2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2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2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2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2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2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2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2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bd0e1"/>
              </a:rPr>
              <a:t>E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五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位老师作为评委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对演讲答辩情况进行评价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2dfd"/>
              </a:rPr>
              <a:t>结果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2dfd"/>
              </a:rPr>
              <a:t>如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全班另</a:t>
            </a:r>
            <a:r>
              <a:rPr lang="en-US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50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5ba1a"/>
              </a:rPr>
              <a:t>位同学则参与民主测评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1_5ba1a"/>
              </a:rPr>
              <a:t>进</a:t>
            </a:r>
            <a:r>
              <a:rPr lang="zh-CN" altLang="zh-CN" sz="32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行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投票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结果如图</a:t>
            </a:r>
            <a:r>
              <a:rPr lang="en-US" altLang="zh-CN" sz="32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0996" name="yt_shape_10996"/>
          <p:cNvSpPr txBox="1"/>
          <p:nvPr/>
        </p:nvSpPr>
        <p:spPr>
          <a:xfrm>
            <a:off x="983645" y="3429000"/>
            <a:ext cx="324287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2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演讲答辩得分表</a:t>
            </a:r>
          </a:p>
        </p:txBody>
      </p:sp>
      <p:graphicFrame>
        <p:nvGraphicFramePr>
          <p:cNvPr id="10997" name="yt_table_10997" title="H_151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653146"/>
              </p:ext>
            </p:extLst>
          </p:nvPr>
        </p:nvGraphicFramePr>
        <p:xfrm>
          <a:off x="540000" y="3982998"/>
          <a:ext cx="4331917" cy="17830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22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20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0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17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endParaRPr sz="3300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E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甲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乙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87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3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yt_shape_1731295659206">
            <a:extLst>
              <a:ext uri="{FF2B5EF4-FFF2-40B4-BE49-F238E27FC236}">
                <a16:creationId xmlns:a16="http://schemas.microsoft.com/office/drawing/2014/main" id="{055D78F4-0DEF-7361-86E7-38AB64970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84433"/>
            <a:ext cx="692342" cy="359485"/>
          </a:xfrm>
          <a:prstGeom prst="rect">
            <a:avLst/>
          </a:prstGeom>
        </p:spPr>
      </p:pic>
      <p:pic>
        <p:nvPicPr>
          <p:cNvPr id="6" name="yt_image_11004" title="H_234.5">
            <a:extLst>
              <a:ext uri="">
                <a16:creationId xmlns:a16="http://schemas.microsoft.com/office/drawing/2014/main" xmlns:a14="http://schemas.microsoft.com/office/drawing/2010/main" xmlns:mc="http://schemas.openxmlformats.org/markup-compatibility/2006" xmlns:p14="http://schemas.microsoft.com/office/powerpoint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2090" y="3953355"/>
            <a:ext cx="2190188" cy="203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yt_shape_10999"/>
          <p:cNvSpPr txBox="1"/>
          <p:nvPr/>
        </p:nvSpPr>
        <p:spPr>
          <a:xfrm>
            <a:off x="7029415" y="3451042"/>
            <a:ext cx="324287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民主测评统计图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0" name="yt_shape_11000"/>
          <p:cNvSpPr txBox="1"/>
          <p:nvPr/>
        </p:nvSpPr>
        <p:spPr>
          <a:xfrm>
            <a:off x="540119" y="272039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规定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演讲答辩得分按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98794"/>
              </a:rPr>
              <a:t>去掉一个最高分和一个最低分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再算平均分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的方法确定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民主测评得分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好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0346e"/>
              </a:rPr>
              <a:t>票数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较好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票数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票数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33</TotalTime>
  <Words>530</Words>
  <Application>Microsoft Office PowerPoint</Application>
  <PresentationFormat>宽屏</PresentationFormat>
  <Paragraphs>116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64" baseType="lpstr">
      <vt:lpstr>,isEnd</vt:lpstr>
      <vt:lpstr>_⨹_1_10ebb</vt:lpstr>
      <vt:lpstr>_⨹_1_1f33c</vt:lpstr>
      <vt:lpstr>_⨹_1_3a027</vt:lpstr>
      <vt:lpstr>_⨹_1_3a4b1</vt:lpstr>
      <vt:lpstr>_⨹_1_5583a</vt:lpstr>
      <vt:lpstr>_⨹_1_73eaa</vt:lpstr>
      <vt:lpstr>_⨹_1_86435</vt:lpstr>
      <vt:lpstr>_⨹_1_88111</vt:lpstr>
      <vt:lpstr>_⨹_1_95818</vt:lpstr>
      <vt:lpstr>_⨹_1_a6c24</vt:lpstr>
      <vt:lpstr>_⨹_1_a7523</vt:lpstr>
      <vt:lpstr>_⨹_1_bd0e1</vt:lpstr>
      <vt:lpstr>_⨹_1_d9a8d,isEnd</vt:lpstr>
      <vt:lpstr>_⨹_10_86ab1</vt:lpstr>
      <vt:lpstr>_⨹_11_5ba1a</vt:lpstr>
      <vt:lpstr>_⨹_13_98794</vt:lpstr>
      <vt:lpstr>_⨹_15_78d02</vt:lpstr>
      <vt:lpstr>_⨹_16_4db03,isEnd</vt:lpstr>
      <vt:lpstr>_⨹_2_0346e</vt:lpstr>
      <vt:lpstr>_⨹_2_4a3d0</vt:lpstr>
      <vt:lpstr>_⨹_2_b8bc3</vt:lpstr>
      <vt:lpstr>_⨹_3_4d6ba,isEnd</vt:lpstr>
      <vt:lpstr>_⨹_3_a2dfd</vt:lpstr>
      <vt:lpstr>_⨹_3_bfc09</vt:lpstr>
      <vt:lpstr>_⨹_4_42104,isEnd</vt:lpstr>
      <vt:lpstr>_⨹_4_7ce2b</vt:lpstr>
      <vt:lpstr>_⨹_4_acc0a</vt:lpstr>
      <vt:lpstr>_⨹_5_f7ee0</vt:lpstr>
      <vt:lpstr>_⨹_6_ba384</vt:lpstr>
      <vt:lpstr>_⨹_6_c664f</vt:lpstr>
      <vt:lpstr>_⨹_6_caa6b</vt:lpstr>
      <vt:lpstr>_⨹_7_7dd38</vt:lpstr>
      <vt:lpstr>_⨹_7_aa980</vt:lpstr>
      <vt:lpstr>_⨹_7_c7ae8,isEnd</vt:lpstr>
      <vt:lpstr>_⨹_9_3c68b,isEnd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14</cp:revision>
  <dcterms:created xsi:type="dcterms:W3CDTF">2024-11-11T03:24:32Z</dcterms:created>
  <dcterms:modified xsi:type="dcterms:W3CDTF">2024-11-24T02:43:50Z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